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handoutMasterIdLst>
    <p:handoutMasterId r:id="rId42"/>
  </p:handoutMasterIdLst>
  <p:sldIdLst>
    <p:sldId id="256" r:id="rId2"/>
    <p:sldId id="257" r:id="rId3"/>
    <p:sldId id="258" r:id="rId4"/>
    <p:sldId id="287" r:id="rId5"/>
    <p:sldId id="286" r:id="rId6"/>
    <p:sldId id="260" r:id="rId7"/>
    <p:sldId id="261" r:id="rId8"/>
    <p:sldId id="262" r:id="rId9"/>
    <p:sldId id="266" r:id="rId10"/>
    <p:sldId id="288" r:id="rId11"/>
    <p:sldId id="263" r:id="rId12"/>
    <p:sldId id="289" r:id="rId13"/>
    <p:sldId id="290" r:id="rId14"/>
    <p:sldId id="291" r:id="rId15"/>
    <p:sldId id="264" r:id="rId16"/>
    <p:sldId id="265" r:id="rId17"/>
    <p:sldId id="267" r:id="rId18"/>
    <p:sldId id="268" r:id="rId19"/>
    <p:sldId id="269" r:id="rId20"/>
    <p:sldId id="270" r:id="rId21"/>
    <p:sldId id="292" r:id="rId22"/>
    <p:sldId id="274" r:id="rId23"/>
    <p:sldId id="275" r:id="rId24"/>
    <p:sldId id="271" r:id="rId25"/>
    <p:sldId id="276" r:id="rId26"/>
    <p:sldId id="272" r:id="rId27"/>
    <p:sldId id="277" r:id="rId28"/>
    <p:sldId id="278" r:id="rId29"/>
    <p:sldId id="279" r:id="rId30"/>
    <p:sldId id="280" r:id="rId31"/>
    <p:sldId id="293" r:id="rId32"/>
    <p:sldId id="281" r:id="rId33"/>
    <p:sldId id="282" r:id="rId34"/>
    <p:sldId id="283" r:id="rId35"/>
    <p:sldId id="284" r:id="rId36"/>
    <p:sldId id="285" r:id="rId37"/>
    <p:sldId id="273" r:id="rId38"/>
    <p:sldId id="294" r:id="rId39"/>
    <p:sldId id="295" r:id="rId40"/>
    <p:sldId id="296" r:id="rId41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5CF53-6CF3-41C7-BD27-FDA21C70F1D4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7324D-D3C1-4DA6-964B-8F480BB595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117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E7245C-123A-4FF8-B984-03C2AF6628E2}" type="datetimeFigureOut">
              <a:rPr lang="ru-RU" smtClean="0"/>
              <a:t>22.07.2021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0A9B207-ED0F-4BD5-A8F3-32F2C7F6FD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891480"/>
            <a:ext cx="7772400" cy="377301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АКТУАЛЬНЫЕ ПРОБЛЕМЫ ПРАВА ИНТЕЛЛЕКТУАЛЬНОЙ СОБСТВЕННОСТИ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685032"/>
            <a:ext cx="7811208" cy="2192240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04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/>
              <a:t>Результаты интеллектуальной </a:t>
            </a:r>
            <a:r>
              <a:rPr lang="ru-RU" b="1" dirty="0" smtClean="0"/>
              <a:t>деятельности: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- создаются в результате творческой деятельности человека;</a:t>
            </a:r>
          </a:p>
          <a:p>
            <a:r>
              <a:rPr lang="ru-RU" dirty="0" smtClean="0"/>
              <a:t>- имеют автора (создателя).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718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484286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b="1" dirty="0"/>
          </a:p>
          <a:p>
            <a:r>
              <a:rPr lang="ru-RU" b="1" dirty="0" smtClean="0"/>
              <a:t>Объекты смежных прав:</a:t>
            </a:r>
            <a:endParaRPr lang="ru-RU" b="1" dirty="0"/>
          </a:p>
          <a:p>
            <a:pPr algn="just"/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smtClean="0"/>
              <a:t>Исполнения артистов-исполнителей </a:t>
            </a:r>
            <a:r>
              <a:rPr lang="ru-RU" dirty="0"/>
              <a:t>и дирижеров, постановки режиссеров - постановщиков </a:t>
            </a:r>
            <a:r>
              <a:rPr lang="ru-RU" dirty="0" smtClean="0"/>
              <a:t>спектаклей, </a:t>
            </a:r>
            <a:r>
              <a:rPr lang="ru-RU" dirty="0"/>
              <a:t>если эти исполнения выражаются в форме, допускающей их воспроизведение и распространение с помощью технических </a:t>
            </a:r>
            <a:r>
              <a:rPr lang="ru-RU" dirty="0" smtClean="0"/>
              <a:t>средств.</a:t>
            </a:r>
          </a:p>
          <a:p>
            <a:pPr algn="just"/>
            <a:r>
              <a:rPr lang="ru-RU" dirty="0" smtClean="0"/>
              <a:t>2. Фонограммы </a:t>
            </a:r>
            <a:r>
              <a:rPr lang="ru-RU" dirty="0"/>
              <a:t>- записи звуков. Охрана возникает автоматически, никакой регистрации не требуется. Фонограмма не считается результатом творческой деятельности. Авторов у фонограммы нет, а есть изготовитель фонограммы. </a:t>
            </a:r>
            <a:endParaRPr lang="ru-RU" dirty="0" smtClean="0"/>
          </a:p>
          <a:p>
            <a:pPr algn="just"/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/>
              <a:t>Радио- и телевизионные передачи (эфирного, кабельного и проводного вещания</a:t>
            </a:r>
            <a:r>
              <a:rPr lang="ru-RU" dirty="0" smtClean="0"/>
              <a:t>). </a:t>
            </a:r>
          </a:p>
          <a:p>
            <a:pPr algn="just"/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/>
              <a:t>Большие базы данных (типа справочно-правовой системы "</a:t>
            </a:r>
            <a:r>
              <a:rPr lang="ru-RU" dirty="0" err="1"/>
              <a:t>КонсультантПлюс</a:t>
            </a:r>
            <a:r>
              <a:rPr lang="ru-RU" dirty="0"/>
              <a:t>"). </a:t>
            </a:r>
          </a:p>
          <a:p>
            <a:pPr algn="just"/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/>
              <a:t>Первые публикации произведений, которые не охраняются авторским правом, например, если срок охраны истек. Право получает гражданин - "</a:t>
            </a:r>
            <a:r>
              <a:rPr lang="ru-RU" dirty="0" err="1"/>
              <a:t>первопубликатор</a:t>
            </a:r>
            <a:r>
              <a:rPr lang="ru-RU" dirty="0"/>
              <a:t>". </a:t>
            </a:r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85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К </a:t>
            </a:r>
            <a:r>
              <a:rPr lang="ru-RU" b="1" dirty="0" smtClean="0"/>
              <a:t>средствам </a:t>
            </a:r>
            <a:r>
              <a:rPr lang="ru-RU" b="1" dirty="0"/>
              <a:t>индивидуализации относятся</a:t>
            </a:r>
            <a:r>
              <a:rPr lang="ru-RU" b="1" dirty="0" smtClean="0"/>
              <a:t>:</a:t>
            </a:r>
          </a:p>
          <a:p>
            <a:endParaRPr lang="ru-RU" dirty="0"/>
          </a:p>
          <a:p>
            <a:r>
              <a:rPr lang="ru-RU" dirty="0"/>
              <a:t>1. Фирменные наименования - это названия коммерческих юридических лиц.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2. Товарные знаки. Это - охраняемые гражданским правом обозначения товаров, результатов работ и услуг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3. Наименования мест происхождения товаров (НМПТ) - охраняемые гражданским правом обозначения какого-либо географического объекта (местности), где производятся традиционные товары, обладающие особыми </a:t>
            </a:r>
            <a:r>
              <a:rPr lang="ru-RU" dirty="0" smtClean="0"/>
              <a:t>качествами.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4. Коммерческие обозначения: обозначения предприятий (имущественных комплексов), служащие для индивидуализации этих комплексов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25" y="1844824"/>
            <a:ext cx="792432" cy="640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941" y="2852937"/>
            <a:ext cx="1512168" cy="665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42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Средства </a:t>
            </a:r>
            <a:r>
              <a:rPr lang="ru-RU" b="1" dirty="0"/>
              <a:t>индивидуализации (СИ) </a:t>
            </a:r>
            <a:r>
              <a:rPr lang="ru-RU" dirty="0"/>
              <a:t>- нематериальные объекты, которые указывают на другие объекты, выделяют, индивидуализируют их. </a:t>
            </a:r>
          </a:p>
          <a:p>
            <a:r>
              <a:rPr lang="ru-RU" b="1" dirty="0"/>
              <a:t>Средства индивидуализации </a:t>
            </a:r>
            <a:r>
              <a:rPr lang="ru-RU" dirty="0"/>
              <a:t>- это не материальные предметы. Они не являются результатами интеллектуальной деятельности: у них нет авторов.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40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Секреты </a:t>
            </a:r>
            <a:r>
              <a:rPr lang="ru-RU" b="1" dirty="0"/>
              <a:t>производства (ноу-хау</a:t>
            </a:r>
            <a:r>
              <a:rPr lang="ru-RU" b="1" dirty="0" smtClean="0"/>
              <a:t>)</a:t>
            </a:r>
            <a:r>
              <a:rPr lang="ru-RU" dirty="0" smtClean="0"/>
              <a:t>- это различные </a:t>
            </a:r>
            <a:r>
              <a:rPr lang="ru-RU" dirty="0"/>
              <a:t>технические, производственные и другие сведения, в основном - в научно-технической сфере, хранящиеся в секрете и не являющиеся общедоступными.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05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dirty="0" smtClean="0"/>
              <a:t>Основания </a:t>
            </a:r>
            <a:r>
              <a:rPr lang="ru-RU" b="1" dirty="0"/>
              <a:t>предоставления правовой </a:t>
            </a:r>
            <a:r>
              <a:rPr lang="ru-RU" b="1" dirty="0" smtClean="0"/>
              <a:t>охраны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В случаях, когда охраняется </a:t>
            </a:r>
            <a:r>
              <a:rPr lang="ru-RU" b="1" i="1" dirty="0"/>
              <a:t>форма</a:t>
            </a:r>
            <a:r>
              <a:rPr lang="ru-RU" dirty="0"/>
              <a:t> произведения, а не идеи либо содержание решения, охрана произведениям предоставляется по факту их создания. Никакого акта признания такого права со стороны государства не требуется (литературные и музыкальные произведения, произведения науки другие объекты авторских прав</a:t>
            </a:r>
            <a:r>
              <a:rPr lang="ru-RU" dirty="0" smtClean="0"/>
              <a:t>).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В случаях, когда охраняется </a:t>
            </a:r>
            <a:r>
              <a:rPr lang="ru-RU" b="1" i="1" dirty="0"/>
              <a:t>содержание</a:t>
            </a:r>
            <a:r>
              <a:rPr lang="ru-RU" dirty="0"/>
              <a:t> решения, которое может быть объективно получено различными лицами (вспомним пример с изобретением радио, когда один и тот же эффект был открыт Поповым и Беллом) — охрана предоставляется посредством признания и регистрации соответствующего объекта государством.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923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 объективном смысле интеллектуальное право – это комплекс правовых норм, регламентирующих отношения по использованию и защите интеллектуальных прав (международные соглашения, ГК РФ, иные законы и подзаконные акты и т.д.).</a:t>
            </a:r>
          </a:p>
          <a:p>
            <a:pPr algn="just"/>
            <a:r>
              <a:rPr lang="ru-RU" dirty="0" smtClean="0"/>
              <a:t>Нормы части четвертой ГК РФ, наряду с нормами специальных законов об охране исключительных прав, образуют в совокупности особую </a:t>
            </a:r>
            <a:r>
              <a:rPr lang="ru-RU" dirty="0" err="1" smtClean="0"/>
              <a:t>подотрасль</a:t>
            </a:r>
            <a:r>
              <a:rPr lang="ru-RU" dirty="0" smtClean="0"/>
              <a:t> российского гражданского права – интеллектуальное право.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108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3600" b="1" dirty="0"/>
              <a:t>Принципы, положенные в основу правовой охраны объектов интеллектуальной собственности</a:t>
            </a:r>
            <a:r>
              <a:rPr lang="ru-RU" sz="3600" b="1" dirty="0" smtClean="0"/>
              <a:t>:</a:t>
            </a:r>
          </a:p>
          <a:p>
            <a:pPr algn="ctr"/>
            <a:endParaRPr lang="ru-RU" sz="3600" b="1" dirty="0"/>
          </a:p>
          <a:p>
            <a:pPr algn="just"/>
            <a:r>
              <a:rPr lang="ru-RU" sz="3600" dirty="0"/>
              <a:t>—	 </a:t>
            </a:r>
            <a:r>
              <a:rPr lang="ru-RU" sz="3600" i="1" dirty="0"/>
              <a:t>принцип абсолютного характера интеллектуальных прав </a:t>
            </a:r>
            <a:r>
              <a:rPr lang="ru-RU" sz="3600" dirty="0" smtClean="0"/>
              <a:t>означает</a:t>
            </a:r>
            <a:r>
              <a:rPr lang="ru-RU" sz="3600" dirty="0"/>
              <a:t>, что указанные права реализуются в отношении, где патентообладателю противостоит неопределенный круг обязанных лиц, т.е. «абсолютно все лица</a:t>
            </a:r>
            <a:r>
              <a:rPr lang="ru-RU" sz="3600" dirty="0" smtClean="0"/>
              <a:t>»;</a:t>
            </a:r>
          </a:p>
          <a:p>
            <a:pPr algn="just"/>
            <a:endParaRPr lang="ru-RU" sz="3600" dirty="0"/>
          </a:p>
          <a:p>
            <a:pPr algn="just"/>
            <a:r>
              <a:rPr lang="ru-RU" sz="3600" dirty="0"/>
              <a:t>—	 </a:t>
            </a:r>
            <a:r>
              <a:rPr lang="ru-RU" sz="3600" i="1" dirty="0"/>
              <a:t>принцип территориального действия </a:t>
            </a:r>
            <a:r>
              <a:rPr lang="ru-RU" sz="3600" dirty="0"/>
              <a:t>прав состоит в том, что интеллектуальные права имеют строго территориальный характер, т.е. ограничены пределами того государства (государств), в каком (каких) возникли</a:t>
            </a:r>
            <a:r>
              <a:rPr lang="ru-RU" sz="3600" dirty="0" smtClean="0"/>
              <a:t>;</a:t>
            </a:r>
          </a:p>
          <a:p>
            <a:pPr algn="just"/>
            <a:endParaRPr lang="ru-RU" sz="3600" dirty="0"/>
          </a:p>
          <a:p>
            <a:pPr algn="just"/>
            <a:r>
              <a:rPr lang="ru-RU" sz="3600" dirty="0"/>
              <a:t>—	 </a:t>
            </a:r>
            <a:r>
              <a:rPr lang="ru-RU" sz="3600" i="1" dirty="0"/>
              <a:t>принцип дуализма интеллектуальных прав</a:t>
            </a:r>
            <a:r>
              <a:rPr lang="ru-RU" sz="3600" dirty="0"/>
              <a:t>, в силу которого интеллектуальные права не зависят от права собственности на материальный носитель (вещь), в котором выражены соответствующие результат интеллектуальной деятельности или средство индивидуализации. Переход права собственности на вещь не влечет перехода или предоставления интеллектуальных прав на результат интеллектуальной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79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В </a:t>
            </a:r>
            <a:r>
              <a:rPr lang="ru-RU" i="1" dirty="0"/>
              <a:t>субъективном смысле </a:t>
            </a:r>
            <a:r>
              <a:rPr lang="ru-RU" b="1" dirty="0"/>
              <a:t>интеллектуальные права</a:t>
            </a:r>
            <a:r>
              <a:rPr lang="ru-RU" dirty="0"/>
              <a:t> </a:t>
            </a:r>
            <a:r>
              <a:rPr lang="ru-RU" b="1" dirty="0"/>
              <a:t>(права на результаты интеллектуальной деятельности и средства индивидуализации) </a:t>
            </a:r>
            <a:r>
              <a:rPr lang="ru-RU" dirty="0"/>
              <a:t>— это возможность уполномоченного субъекта запрещать использование соответствующих объектов неограниченному кругу лиц, использовать эти объекты самому или разрешать их использование иным лицам, распоряжаться этими объектами и защищать свои имущественные и неимущественные права способами, предусмотренными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366528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Интеллектуальные права включают</a:t>
            </a:r>
            <a:r>
              <a:rPr lang="ru-RU" b="1" dirty="0" smtClean="0"/>
              <a:t>:</a:t>
            </a:r>
          </a:p>
          <a:p>
            <a:endParaRPr lang="ru-RU" b="1" dirty="0"/>
          </a:p>
          <a:p>
            <a:r>
              <a:rPr lang="ru-RU" dirty="0"/>
              <a:t>—	 исключительное право:</a:t>
            </a:r>
          </a:p>
          <a:p>
            <a:r>
              <a:rPr lang="ru-RU" dirty="0"/>
              <a:t>—	 личные неимущественные права;</a:t>
            </a:r>
          </a:p>
          <a:p>
            <a:r>
              <a:rPr lang="ru-RU" dirty="0"/>
              <a:t>—	 иные права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  Исключительное </a:t>
            </a:r>
            <a:r>
              <a:rPr lang="ru-RU" dirty="0"/>
              <a:t>право всегда входит в состав субъективного интеллектуального права, а личные неимущественные права и иные права — в случаях, установленных законом. Личные неимущественные права в отношении средств индивидуализации не возникают.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26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Общая характеристика прав интеллектуальной собственности: понятие и источники 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8208912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394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>
            <a:normAutofit/>
          </a:bodyPr>
          <a:lstStyle/>
          <a:p>
            <a:pPr marL="347472" lvl="1" indent="0" algn="just">
              <a:buNone/>
            </a:pPr>
            <a:r>
              <a:rPr lang="ru-RU" sz="2600" dirty="0" smtClean="0"/>
              <a:t>	</a:t>
            </a:r>
            <a:r>
              <a:rPr lang="ru-RU" sz="2600" b="1" dirty="0" smtClean="0"/>
              <a:t>Исключительное </a:t>
            </a:r>
            <a:r>
              <a:rPr lang="ru-RU" sz="2600" b="1" dirty="0"/>
              <a:t>право </a:t>
            </a:r>
            <a:r>
              <a:rPr lang="ru-RU" sz="2600" dirty="0"/>
              <a:t>является ядром интеллектуальных прав, тем имущественным правом, которое и обеспечивает экономический оборот этих прав. Это право </a:t>
            </a:r>
            <a:r>
              <a:rPr lang="ru-RU" sz="2600" dirty="0" smtClean="0"/>
              <a:t>абсолютное</a:t>
            </a:r>
            <a:r>
              <a:rPr lang="ru-RU" sz="2600" dirty="0"/>
              <a:t>, срочное и имеющее территориальный характер действия. </a:t>
            </a:r>
            <a:endParaRPr lang="ru-RU" sz="2600" dirty="0" smtClean="0"/>
          </a:p>
          <a:p>
            <a:pPr marL="347472" lvl="1" indent="0" algn="just">
              <a:buNone/>
            </a:pPr>
            <a:endParaRPr lang="ru-RU" sz="26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15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/>
              <a:t>Правообладатель вправе:</a:t>
            </a:r>
          </a:p>
          <a:p>
            <a:endParaRPr lang="ru-RU" dirty="0"/>
          </a:p>
          <a:p>
            <a:r>
              <a:rPr lang="ru-RU" dirty="0"/>
              <a:t>1) использовать такой результат или такое средство по своему усмотрению, любым не противоречащим закону способом;</a:t>
            </a:r>
          </a:p>
          <a:p>
            <a:endParaRPr lang="ru-RU" dirty="0"/>
          </a:p>
          <a:p>
            <a:r>
              <a:rPr lang="ru-RU" dirty="0"/>
              <a:t>2) распоряжаться исключительным правом на результат интеллектуальной деятельности или на средство индивидуализации, если ГК РФ не предусмотрено иное; </a:t>
            </a:r>
          </a:p>
          <a:p>
            <a:endParaRPr lang="ru-RU" dirty="0"/>
          </a:p>
          <a:p>
            <a:r>
              <a:rPr lang="ru-RU" dirty="0"/>
              <a:t>3) по своему усмотрению разрешать или запрещать другим лицам использование результата интеллектуальной деятельности или средства индивидуализации. При этом отсутствие запрета не считается согласием (разрешением).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10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1" dirty="0" smtClean="0"/>
              <a:t>Отличия </a:t>
            </a:r>
            <a:r>
              <a:rPr lang="ru-RU" b="1" dirty="0"/>
              <a:t>от права </a:t>
            </a:r>
            <a:r>
              <a:rPr lang="ru-RU" b="1" dirty="0" smtClean="0"/>
              <a:t>собственности </a:t>
            </a:r>
          </a:p>
          <a:p>
            <a:pPr algn="ctr"/>
            <a:endParaRPr lang="ru-RU" dirty="0"/>
          </a:p>
          <a:p>
            <a:r>
              <a:rPr lang="ru-RU" dirty="0" smtClean="0"/>
              <a:t>Исключительное </a:t>
            </a:r>
            <a:r>
              <a:rPr lang="ru-RU" dirty="0"/>
              <a:t>право:</a:t>
            </a:r>
          </a:p>
          <a:p>
            <a:r>
              <a:rPr lang="ru-RU" dirty="0"/>
              <a:t>—	 имеет своим предметом нематериальный объект;</a:t>
            </a:r>
          </a:p>
          <a:p>
            <a:r>
              <a:rPr lang="ru-RU" dirty="0"/>
              <a:t>—	 не включает правомочие владения, а только правомочия использования (в вещном праве говорят о пользовании) и распоряжения;</a:t>
            </a:r>
          </a:p>
          <a:p>
            <a:r>
              <a:rPr lang="ru-RU" dirty="0"/>
              <a:t>—	 имеет срочный характер;</a:t>
            </a:r>
          </a:p>
          <a:p>
            <a:r>
              <a:rPr lang="ru-RU" dirty="0"/>
              <a:t>—	 может действовать только на определенной территории;</a:t>
            </a:r>
          </a:p>
          <a:p>
            <a:r>
              <a:rPr lang="ru-RU" dirty="0"/>
              <a:t>—	 может принадлежать одновременно и независимо друг от друга двум и более правообладателям.</a:t>
            </a:r>
          </a:p>
        </p:txBody>
      </p:sp>
    </p:spTree>
    <p:extLst>
      <p:ext uri="{BB962C8B-B14F-4D97-AF65-F5344CB8AC3E}">
        <p14:creationId xmlns:p14="http://schemas.microsoft.com/office/powerpoint/2010/main" val="93182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Интеллектуальные </a:t>
            </a:r>
            <a:r>
              <a:rPr lang="ru-RU" dirty="0"/>
              <a:t>права не зависят от права собственности и иных вещных прав на материальный носитель (вещь), в котором выражены соответствующие результаты интеллектуальной деятельности или средство индивидуализации. Переход права собственности на вещь по общему правилу не влечет переход интеллектуальных прав. </a:t>
            </a:r>
          </a:p>
        </p:txBody>
      </p:sp>
    </p:spTree>
    <p:extLst>
      <p:ext uri="{BB962C8B-B14F-4D97-AF65-F5344CB8AC3E}">
        <p14:creationId xmlns:p14="http://schemas.microsoft.com/office/powerpoint/2010/main" val="146740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Множественность </a:t>
            </a:r>
            <a:r>
              <a:rPr lang="ru-RU" dirty="0"/>
              <a:t>обладателей одного и того же исключительного права. </a:t>
            </a:r>
            <a:endParaRPr lang="ru-RU" dirty="0" smtClean="0"/>
          </a:p>
          <a:p>
            <a:pPr algn="just"/>
            <a:r>
              <a:rPr lang="ru-RU" dirty="0" smtClean="0"/>
              <a:t>Исключительное </a:t>
            </a:r>
            <a:r>
              <a:rPr lang="ru-RU" dirty="0"/>
              <a:t>право может принадлежать нескольким лицам </a:t>
            </a:r>
            <a:r>
              <a:rPr lang="ru-RU" dirty="0" smtClean="0"/>
              <a:t>совместно. </a:t>
            </a:r>
          </a:p>
          <a:p>
            <a:pPr algn="just"/>
            <a:r>
              <a:rPr lang="ru-RU" dirty="0" smtClean="0"/>
              <a:t>Каждый </a:t>
            </a:r>
            <a:r>
              <a:rPr lang="ru-RU" dirty="0"/>
              <a:t>из правообладателей может использовать объект по своему усмотрению, если законом или соглашением между ними не установлено иное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Распоряжение </a:t>
            </a:r>
            <a:r>
              <a:rPr lang="ru-RU" dirty="0"/>
              <a:t>исключительным правом </a:t>
            </a:r>
            <a:r>
              <a:rPr lang="ru-RU" dirty="0" smtClean="0"/>
              <a:t>осуществляется </a:t>
            </a:r>
            <a:r>
              <a:rPr lang="ru-RU" dirty="0"/>
              <a:t>совместно, если не установлено иное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Доходы </a:t>
            </a:r>
            <a:r>
              <a:rPr lang="ru-RU" dirty="0"/>
              <a:t>от использования и распоряжения распределяются между всеми правообладателями в равных долях, если они не договорились об ином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Защиту исключительного </a:t>
            </a:r>
            <a:r>
              <a:rPr lang="ru-RU" dirty="0"/>
              <a:t>права может осуществлять каждый из правообладателей.</a:t>
            </a:r>
          </a:p>
        </p:txBody>
      </p:sp>
    </p:spTree>
    <p:extLst>
      <p:ext uri="{BB962C8B-B14F-4D97-AF65-F5344CB8AC3E}">
        <p14:creationId xmlns:p14="http://schemas.microsoft.com/office/powerpoint/2010/main" val="352002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В предусмотренных законом случаях самостоятельные исключительные права на один и тот же результат интеллектуальной деятельности или средство индивидуализации могут принадлежать разным лицам. Например, несколько самостоятельных исключительных прав может существовать в отношении топологий интегральных микросхем.</a:t>
            </a:r>
          </a:p>
        </p:txBody>
      </p:sp>
    </p:spTree>
    <p:extLst>
      <p:ext uri="{BB962C8B-B14F-4D97-AF65-F5344CB8AC3E}">
        <p14:creationId xmlns:p14="http://schemas.microsoft.com/office/powerpoint/2010/main" val="234298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ru-RU" dirty="0"/>
          </a:p>
        </p:txBody>
      </p:sp>
      <p:sp>
        <p:nvSpPr>
          <p:cNvPr id="18" name="Объект 1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Содержание исключительного права определяется набором правомочий правообладателя. В состав таких полномочий входят полномочия использования результата интеллектуальной деятельности и распоряжение им.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360040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385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Использование допускается любым способом, не противоречащим закону, в том числе путем воспроизведения, распространения путем продажи или иного отчуждения, публичного показа, проката, импорта в целях  распространения.</a:t>
            </a:r>
          </a:p>
        </p:txBody>
      </p:sp>
    </p:spTree>
    <p:extLst>
      <p:ext uri="{BB962C8B-B14F-4D97-AF65-F5344CB8AC3E}">
        <p14:creationId xmlns:p14="http://schemas.microsoft.com/office/powerpoint/2010/main" val="243157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Распоряжение исключительным правом допускается любым способом,  не противоречащим закону и существу исключительного </a:t>
            </a:r>
            <a:r>
              <a:rPr lang="ru-RU" dirty="0" smtClean="0"/>
              <a:t>права: 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—	 отчуждение по договору другому лицу (договор об отчуждении исключительного права);</a:t>
            </a:r>
          </a:p>
          <a:p>
            <a:pPr algn="just"/>
            <a:r>
              <a:rPr lang="ru-RU" dirty="0"/>
              <a:t>—	 предоставление другому лицу права использования соответствующего объекта (лицензионный договор);</a:t>
            </a:r>
          </a:p>
          <a:p>
            <a:pPr algn="just"/>
            <a:r>
              <a:rPr lang="ru-RU" dirty="0"/>
              <a:t>—	 залог исключительного права;</a:t>
            </a:r>
          </a:p>
          <a:p>
            <a:pPr algn="just"/>
            <a:r>
              <a:rPr lang="ru-RU" dirty="0"/>
              <a:t>—	 передача исключительного права в доверительное управление (</a:t>
            </a:r>
            <a:r>
              <a:rPr lang="ru-RU" dirty="0" smtClean="0"/>
              <a:t>договор </a:t>
            </a:r>
            <a:r>
              <a:rPr lang="ru-RU" dirty="0"/>
              <a:t>доверительного управления исключительными правами</a:t>
            </a:r>
            <a:r>
              <a:rPr lang="ru-RU" dirty="0" smtClean="0"/>
              <a:t>).</a:t>
            </a:r>
          </a:p>
          <a:p>
            <a:pPr algn="just"/>
            <a:r>
              <a:rPr lang="ru-RU" dirty="0"/>
              <a:t>—	 </a:t>
            </a:r>
            <a:r>
              <a:rPr lang="ru-RU" dirty="0" smtClean="0"/>
              <a:t>и так далее.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08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30896"/>
          </a:xfrm>
        </p:spPr>
        <p:txBody>
          <a:bodyPr>
            <a:normAutofit fontScale="92500" lnSpcReduction="20000"/>
          </a:bodyPr>
          <a:lstStyle/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Личные </a:t>
            </a:r>
            <a:r>
              <a:rPr lang="ru-RU" dirty="0"/>
              <a:t>неимущественные права возникают исключительно в отношении результатов интеллектуальной деятельности. В отношении средств индивидуализации такие права не возникают.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Состав </a:t>
            </a:r>
            <a:r>
              <a:rPr lang="ru-RU" dirty="0"/>
              <a:t>личных неимущественных прав установлен законом и различается в зависимости от вида объекта.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63" y="548680"/>
            <a:ext cx="933450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79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Правовая охрана интеллектуальной собственности основывается на норме ст. 44 Конституции РФ: «Интеллектуальная собственность охраняется законом»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219" y="1484784"/>
            <a:ext cx="2997702" cy="3015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04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3089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Автору </a:t>
            </a:r>
            <a:r>
              <a:rPr lang="ru-RU" dirty="0"/>
              <a:t>произведения науки литературы и искусства, помимо права авторства, принадлежат</a:t>
            </a:r>
            <a:r>
              <a:rPr lang="ru-RU" dirty="0" smtClean="0"/>
              <a:t>:</a:t>
            </a:r>
            <a:endParaRPr lang="ru-RU" dirty="0"/>
          </a:p>
          <a:p>
            <a:pPr algn="just"/>
            <a:r>
              <a:rPr lang="ru-RU" dirty="0"/>
              <a:t>—	 право на имя — право использовать или разрешать использовав произведения под свои именем, вымышленным именем (псевдониме или без указания имени;</a:t>
            </a:r>
          </a:p>
          <a:p>
            <a:pPr algn="just"/>
            <a:r>
              <a:rPr lang="ru-RU" dirty="0"/>
              <a:t>—	 право на неприкосновенность произведения — право не допускать </a:t>
            </a:r>
            <a:r>
              <a:rPr lang="ru-RU" dirty="0" smtClean="0"/>
              <a:t>без своего </a:t>
            </a:r>
            <a:r>
              <a:rPr lang="ru-RU" dirty="0"/>
              <a:t>согласия внесение в произведение изменений, сокращений и дополнений, снабжения произведения иллюстрациями, предисловием, послесловием, комментариями или какими-либо пояснениями;</a:t>
            </a:r>
          </a:p>
          <a:p>
            <a:pPr algn="just"/>
            <a:r>
              <a:rPr lang="ru-RU" dirty="0"/>
              <a:t>—	 право на обнародование произведения — право совершить действия или дать согласие на совершение действия, которое впервые делает произведение доступным для всеобщего сведения путем его опубликования любым способом.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43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5888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/>
              <a:t>Иные интеллектуальные права</a:t>
            </a:r>
          </a:p>
          <a:p>
            <a:r>
              <a:rPr lang="ru-RU" dirty="0" smtClean="0"/>
              <a:t>На </a:t>
            </a:r>
            <a:r>
              <a:rPr lang="ru-RU" dirty="0"/>
              <a:t>результаты интеллектуальной деятельности и приравненные к ним средства индивидуализации </a:t>
            </a:r>
            <a:r>
              <a:rPr lang="ru-RU" dirty="0" smtClean="0"/>
              <a:t>признаются </a:t>
            </a:r>
            <a:r>
              <a:rPr lang="ru-RU" dirty="0"/>
              <a:t>интеллектуальные права, которые включают </a:t>
            </a:r>
            <a:r>
              <a:rPr lang="ru-RU" i="1" dirty="0"/>
              <a:t>исключительное </a:t>
            </a:r>
            <a:r>
              <a:rPr lang="ru-RU" i="1" dirty="0" smtClean="0"/>
              <a:t>(имущественное) право</a:t>
            </a:r>
            <a:r>
              <a:rPr lang="ru-RU" dirty="0" smtClean="0"/>
              <a:t>, </a:t>
            </a:r>
            <a:r>
              <a:rPr lang="ru-RU" dirty="0"/>
              <a:t>а в случаях, предусмотренных </a:t>
            </a:r>
            <a:r>
              <a:rPr lang="ru-RU" dirty="0" smtClean="0"/>
              <a:t>ГК РФ, </a:t>
            </a:r>
            <a:r>
              <a:rPr lang="ru-RU" dirty="0"/>
              <a:t>также </a:t>
            </a:r>
            <a:r>
              <a:rPr lang="ru-RU" i="1" dirty="0"/>
              <a:t>личные неимущественные права </a:t>
            </a:r>
            <a:r>
              <a:rPr lang="ru-RU" dirty="0"/>
              <a:t>и </a:t>
            </a:r>
            <a:r>
              <a:rPr lang="ru-RU" i="1" dirty="0"/>
              <a:t>иные права </a:t>
            </a:r>
            <a:r>
              <a:rPr lang="ru-RU" dirty="0"/>
              <a:t>(право следования, право </a:t>
            </a:r>
            <a:r>
              <a:rPr lang="ru-RU" dirty="0" smtClean="0"/>
              <a:t>доступа</a:t>
            </a:r>
            <a:r>
              <a:rPr lang="ru-RU" dirty="0"/>
              <a:t>, право на вознаграждение за использование средств </a:t>
            </a:r>
            <a:r>
              <a:rPr lang="ru-RU" dirty="0" smtClean="0"/>
              <a:t>индивидуализации, право на получение патента, право на вознаграждение за использование результатов интеллектуальной деятельности).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3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/>
          <a:lstStyle/>
          <a:p>
            <a:pPr algn="ctr"/>
            <a:r>
              <a:rPr lang="ru-RU" b="1" dirty="0" smtClean="0"/>
              <a:t>Многосторонние </a:t>
            </a:r>
            <a:r>
              <a:rPr lang="ru-RU" b="1" dirty="0"/>
              <a:t>и двусторонние международные договоры </a:t>
            </a:r>
            <a:r>
              <a:rPr lang="ru-RU" b="1" dirty="0" smtClean="0"/>
              <a:t>РФ области </a:t>
            </a:r>
            <a:r>
              <a:rPr lang="ru-RU" b="1" dirty="0"/>
              <a:t>защиты интеллектуальных </a:t>
            </a:r>
            <a:r>
              <a:rPr lang="ru-RU" b="1" dirty="0" smtClean="0"/>
              <a:t>прав.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7279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dirty="0"/>
              <a:t>в области охраны авторских </a:t>
            </a:r>
            <a:r>
              <a:rPr lang="ru-RU" b="1" dirty="0" smtClean="0"/>
              <a:t>прав:</a:t>
            </a:r>
          </a:p>
          <a:p>
            <a:pPr algn="ctr"/>
            <a:endParaRPr lang="ru-RU" b="1" dirty="0"/>
          </a:p>
          <a:p>
            <a:r>
              <a:rPr lang="ru-RU" dirty="0"/>
              <a:t>—	Бернская конвенция по охране литературных и художественных произведений 1886 г. Российская Федерация присоединилась в 1994 г</a:t>
            </a:r>
            <a:r>
              <a:rPr lang="ru-RU" dirty="0" smtClean="0"/>
              <a:t>.;</a:t>
            </a:r>
          </a:p>
          <a:p>
            <a:endParaRPr lang="ru-RU" dirty="0"/>
          </a:p>
          <a:p>
            <a:r>
              <a:rPr lang="ru-RU" dirty="0"/>
              <a:t>—	 Всемирная (Женевская) конвенция об авторском праве 1952 г</a:t>
            </a:r>
            <a:r>
              <a:rPr lang="ru-RU" dirty="0" smtClean="0"/>
              <a:t>.;</a:t>
            </a:r>
          </a:p>
          <a:p>
            <a:endParaRPr lang="ru-RU" dirty="0"/>
          </a:p>
          <a:p>
            <a:r>
              <a:rPr lang="ru-RU" dirty="0"/>
              <a:t>—	 Соглашение о сотрудничестве в области охраны авторского права и смежных прав, заключенное на уровне стран СНГ в 1993 г</a:t>
            </a:r>
            <a:r>
              <a:rPr lang="ru-RU" dirty="0" smtClean="0"/>
              <a:t>.;</a:t>
            </a:r>
          </a:p>
          <a:p>
            <a:endParaRPr lang="ru-RU" dirty="0"/>
          </a:p>
          <a:p>
            <a:r>
              <a:rPr lang="ru-RU" dirty="0"/>
              <a:t>—	 Договор ВОИС об авторском праве 1996 г</a:t>
            </a:r>
            <a:r>
              <a:rPr lang="ru-RU" dirty="0" smtClean="0"/>
              <a:t>.;</a:t>
            </a:r>
          </a:p>
          <a:p>
            <a:endParaRPr lang="ru-RU" dirty="0"/>
          </a:p>
          <a:p>
            <a:r>
              <a:rPr lang="ru-RU" dirty="0" smtClean="0"/>
              <a:t>—     двусторонние </a:t>
            </a:r>
            <a:r>
              <a:rPr lang="ru-RU" dirty="0"/>
              <a:t>договоры в сфере авторского права;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0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b="1" dirty="0"/>
              <a:t>в области охраны смежных прав</a:t>
            </a:r>
            <a:r>
              <a:rPr lang="ru-RU" b="1" dirty="0" smtClean="0"/>
              <a:t>:</a:t>
            </a:r>
          </a:p>
          <a:p>
            <a:pPr algn="ctr"/>
            <a:endParaRPr lang="ru-RU" b="1" dirty="0"/>
          </a:p>
          <a:p>
            <a:pPr algn="just"/>
            <a:r>
              <a:rPr lang="ru-RU" dirty="0"/>
              <a:t>—	 Международная конвенция об охране прав исполнителей, изготовителей фонограмм и вещательных организаций (Римская конвенция 1961 г., Российская Федерация присоединилась в 2002 г.;</a:t>
            </a:r>
          </a:p>
          <a:p>
            <a:pPr algn="just"/>
            <a:r>
              <a:rPr lang="ru-RU" dirty="0"/>
              <a:t>—	 Конвенция об охране интересов производителей фонограмм от незаконного воспроизводства их фонограмм 1971 г. Россия стала участником в 1994 г.;</a:t>
            </a:r>
          </a:p>
          <a:p>
            <a:pPr algn="just"/>
            <a:r>
              <a:rPr lang="ru-RU" dirty="0"/>
              <a:t>—	 Конвенция о распространении несущих программы сигналов, передаваемых через спутники (Брюссельская конвенция) 1974 г.;</a:t>
            </a:r>
          </a:p>
          <a:p>
            <a:pPr algn="just"/>
            <a:r>
              <a:rPr lang="ru-RU" dirty="0"/>
              <a:t>—	 </a:t>
            </a:r>
            <a:r>
              <a:rPr lang="ru-RU" dirty="0" err="1"/>
              <a:t>Договop</a:t>
            </a:r>
            <a:r>
              <a:rPr lang="ru-RU" dirty="0"/>
              <a:t> ВОИС по исполнениям и фонограммам 1996 г.;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92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в области охраны объектов промышленной собственности: </a:t>
            </a:r>
          </a:p>
          <a:p>
            <a:pPr marL="0" indent="0">
              <a:buNone/>
            </a:pPr>
            <a:r>
              <a:rPr lang="ru-RU" dirty="0"/>
              <a:t>—	Парижская конвенция по охране промышленной </a:t>
            </a:r>
            <a:r>
              <a:rPr lang="ru-RU" dirty="0" smtClean="0"/>
              <a:t>собственности 1883 </a:t>
            </a:r>
            <a:r>
              <a:rPr lang="ru-RU" dirty="0"/>
              <a:t>г.;</a:t>
            </a:r>
          </a:p>
          <a:p>
            <a:pPr marL="0" indent="0">
              <a:buNone/>
            </a:pPr>
            <a:r>
              <a:rPr lang="ru-RU" dirty="0"/>
              <a:t>—	 Договор о патентной кооперации (РСТ) </a:t>
            </a:r>
            <a:r>
              <a:rPr lang="ru-RU" dirty="0" smtClean="0"/>
              <a:t>(Вашингтон</a:t>
            </a:r>
            <a:r>
              <a:rPr lang="ru-RU" dirty="0"/>
              <a:t>) 1970 г.;</a:t>
            </a:r>
          </a:p>
          <a:p>
            <a:pPr marL="0" indent="0">
              <a:buNone/>
            </a:pPr>
            <a:r>
              <a:rPr lang="ru-RU" dirty="0"/>
              <a:t>—	 Конвенция о выдаче европейских патентов (Европейская патентная конвенция) 1973 г.;</a:t>
            </a:r>
          </a:p>
          <a:p>
            <a:pPr marL="0" indent="0">
              <a:buNone/>
            </a:pPr>
            <a:r>
              <a:rPr lang="ru-RU" dirty="0"/>
              <a:t>—	 Евразийская патентная конвенция 1994 года стран СНГ;</a:t>
            </a:r>
          </a:p>
          <a:p>
            <a:pPr marL="0" indent="0">
              <a:buNone/>
            </a:pPr>
            <a:r>
              <a:rPr lang="ru-RU" dirty="0"/>
              <a:t>—	 Международная конвенция по охране новых сортов растений 1961 г.;</a:t>
            </a:r>
          </a:p>
          <a:p>
            <a:pPr marL="0" indent="0">
              <a:buNone/>
            </a:pPr>
            <a:r>
              <a:rPr lang="ru-RU" dirty="0"/>
              <a:t>—	 Будапештский договор о международном признании депонирования микроорганизмов для целей патентной процедуры 1977 г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73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b="1" dirty="0"/>
              <a:t>в области охраны товарных знаков и знаков обслуживания:</a:t>
            </a:r>
          </a:p>
          <a:p>
            <a:r>
              <a:rPr lang="ru-RU" dirty="0"/>
              <a:t>—	 Парижская конвенция по охране промышленной собственности 1883 г.;</a:t>
            </a:r>
          </a:p>
          <a:p>
            <a:r>
              <a:rPr lang="ru-RU" dirty="0"/>
              <a:t>—	 Мадридское соглашение о международной регистрации знаков 1891 г.;</a:t>
            </a:r>
          </a:p>
          <a:p>
            <a:r>
              <a:rPr lang="ru-RU" dirty="0"/>
              <a:t>—	 Гаагское соглашение о международном депонировании промышленных образцов 1925 г.;</a:t>
            </a:r>
          </a:p>
          <a:p>
            <a:r>
              <a:rPr lang="ru-RU" dirty="0"/>
              <a:t>—	 </a:t>
            </a:r>
            <a:r>
              <a:rPr lang="ru-RU" dirty="0" err="1"/>
              <a:t>Ниццкое</a:t>
            </a:r>
            <a:r>
              <a:rPr lang="ru-RU" dirty="0"/>
              <a:t> соглашение о международной классификации товаров и услуг для регистрации знаков 1957 г.;</a:t>
            </a:r>
          </a:p>
          <a:p>
            <a:r>
              <a:rPr lang="ru-RU" dirty="0"/>
              <a:t>—	 Лиссабонское соглашение о защите указаний места происхождения изделий и их международной регистрации 1958 г.;</a:t>
            </a:r>
          </a:p>
          <a:p>
            <a:r>
              <a:rPr lang="ru-RU" dirty="0"/>
              <a:t>—	 Сингапурский договор о законах по товарным знакам 2006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28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 </a:t>
            </a:r>
            <a:r>
              <a:rPr lang="ru-RU" sz="2700" b="1" dirty="0"/>
              <a:t>Соглашение по торговым аспектам прав интеллектуальной собственности (ТРИПС/TRIPS) 1994 г</a:t>
            </a:r>
            <a:r>
              <a:rPr lang="ru-RU" sz="2700" b="1" dirty="0" smtClean="0"/>
              <a:t>.</a:t>
            </a:r>
          </a:p>
          <a:p>
            <a:pPr marL="0" indent="0" algn="ctr">
              <a:buNone/>
            </a:pPr>
            <a:r>
              <a:rPr lang="ru-RU" sz="2700" b="1" dirty="0" smtClean="0"/>
              <a:t> </a:t>
            </a:r>
          </a:p>
          <a:p>
            <a:pPr algn="just"/>
            <a:r>
              <a:rPr lang="ru-RU" dirty="0" smtClean="0"/>
              <a:t>Российская </a:t>
            </a:r>
            <a:r>
              <a:rPr lang="ru-RU" dirty="0"/>
              <a:t>Федерация присоединилась к соглашению в 2012 г. </a:t>
            </a:r>
          </a:p>
        </p:txBody>
      </p:sp>
    </p:spTree>
    <p:extLst>
      <p:ext uri="{BB962C8B-B14F-4D97-AF65-F5344CB8AC3E}">
        <p14:creationId xmlns:p14="http://schemas.microsoft.com/office/powerpoint/2010/main" val="17994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3089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dirty="0" smtClean="0"/>
              <a:t>Основные доктринальные источники:</a:t>
            </a:r>
          </a:p>
          <a:p>
            <a:pPr algn="ctr"/>
            <a:endParaRPr lang="ru-RU" sz="2200" b="1" dirty="0" smtClean="0"/>
          </a:p>
          <a:p>
            <a:r>
              <a:rPr lang="ru-RU" sz="2200" dirty="0" smtClean="0"/>
              <a:t>Гордон М.В. Советское авторское право. М.: </a:t>
            </a:r>
            <a:r>
              <a:rPr lang="ru-RU" sz="2200" dirty="0" err="1" smtClean="0"/>
              <a:t>Госюриздат</a:t>
            </a:r>
            <a:r>
              <a:rPr lang="ru-RU" sz="2200" dirty="0" smtClean="0"/>
              <a:t>, 1955. – 232 с.</a:t>
            </a:r>
          </a:p>
          <a:p>
            <a:r>
              <a:rPr lang="ru-RU" sz="2200" dirty="0" smtClean="0"/>
              <a:t>Гражданский кодекс Российской Федерации. Авторское право. Права, смежные с авторскими. Постатейный комментарий к глава 69-71; под ред. П.В. Крашенинникова. М.: Статут, 2014.</a:t>
            </a:r>
          </a:p>
          <a:p>
            <a:r>
              <a:rPr lang="ru-RU" sz="2200" dirty="0" smtClean="0"/>
              <a:t>Дозорцев В.А. Интеллектуальные права: Понятие. Система. Задачи кодификации: Сб. статей. М.: Статут, 2005.</a:t>
            </a:r>
          </a:p>
          <a:p>
            <a:r>
              <a:rPr lang="ru-RU" sz="2200" dirty="0" smtClean="0"/>
              <a:t>Иоффе О.С. Основы авторского права. М.: Издательство Знание, 1969. – 127 с.</a:t>
            </a:r>
          </a:p>
          <a:p>
            <a:r>
              <a:rPr lang="ru-RU" sz="2200" dirty="0" smtClean="0"/>
              <a:t>Новоселова Л.А., Рожкова М.А. Интеллектуальная собственность: некоторые аспекты правового регулирования: монография. М.: Норма, ИНФРА-М, 2014.</a:t>
            </a:r>
          </a:p>
          <a:p>
            <a:r>
              <a:rPr lang="ru-RU" sz="2200" dirty="0" smtClean="0"/>
              <a:t>Пиленко А.А. Право изобретателя. Историко-догматическое исследование. 3-е изд. М.: Статут, 2013.</a:t>
            </a:r>
          </a:p>
          <a:p>
            <a:r>
              <a:rPr lang="ru-RU" sz="2200" dirty="0" smtClean="0"/>
              <a:t>Сергеев А.П. Право интеллектуальной собственности в Российской Федерации. Учебник. М., 2003.</a:t>
            </a:r>
          </a:p>
          <a:p>
            <a:r>
              <a:rPr lang="ru-RU" sz="2200" dirty="0" smtClean="0"/>
              <a:t>Серебровский В.И. Вопросы советского авторского права. М.: Изд-во академии наук СССР, 1956. – 284 с.</a:t>
            </a:r>
          </a:p>
          <a:p>
            <a:r>
              <a:rPr lang="ru-RU" sz="2200" dirty="0" err="1" smtClean="0"/>
              <a:t>Шершеневич</a:t>
            </a:r>
            <a:r>
              <a:rPr lang="ru-RU" sz="2200" dirty="0" smtClean="0"/>
              <a:t> Г.Ф. Авторское право на литературные произведения. Казань, 1891.</a:t>
            </a:r>
          </a:p>
          <a:p>
            <a:endParaRPr lang="ru-RU" sz="2200" dirty="0"/>
          </a:p>
          <a:p>
            <a:endParaRPr lang="ru-RU" sz="2200" dirty="0"/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22318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58888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Постановление Пленума Верховного Суда РФ N 5, Пленума ВАС РФ N 29 от 26.03.2009 </a:t>
            </a:r>
            <a:r>
              <a:rPr lang="ru-RU" dirty="0" smtClean="0"/>
              <a:t>«О </a:t>
            </a:r>
            <a:r>
              <a:rPr lang="ru-RU" dirty="0"/>
              <a:t>некоторых вопросах, возникших в связи с введением в действие части четвертой Гражданского кодекса Российской </a:t>
            </a:r>
            <a:r>
              <a:rPr lang="ru-RU" dirty="0" smtClean="0"/>
              <a:t>Федерации»</a:t>
            </a:r>
          </a:p>
          <a:p>
            <a:endParaRPr lang="ru-RU" dirty="0"/>
          </a:p>
          <a:p>
            <a:r>
              <a:rPr lang="ru-RU" dirty="0" smtClean="0"/>
              <a:t>Информационное </a:t>
            </a:r>
            <a:r>
              <a:rPr lang="ru-RU" dirty="0"/>
              <a:t>письмо Президиума ВАС РФ от 13.12.2007 N 122 «Обзор практики рассмотрения арбитражными судами дел, связанных с применением законодательства об интеллектуальной собственности» </a:t>
            </a:r>
          </a:p>
          <a:p>
            <a:endParaRPr lang="ru-RU" dirty="0"/>
          </a:p>
          <a:p>
            <a:r>
              <a:rPr lang="ru-RU" dirty="0" smtClean="0"/>
              <a:t>Постановление </a:t>
            </a:r>
            <a:r>
              <a:rPr lang="ru-RU" dirty="0"/>
              <a:t>Пленума Верховного Суда РФ от 19.06.2006 N 15 "О вопросах, возникших у судов при рассмотрении гражданских дел, связанных с применением законодательства об авторском праве и смежных правах"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"</a:t>
            </a:r>
            <a:r>
              <a:rPr lang="ru-RU" dirty="0"/>
              <a:t>Обзор судебной практики по делам, связанным с разрешением споров о защите интеллектуальных прав" (утв. Президиумом Верховного Суда РФ 23.09.2015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Постановление Пленума Верховного Суда РФ от 29.05.2012 N 9 "О судебной практике по делам о наследовании"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01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Право </a:t>
            </a:r>
            <a:r>
              <a:rPr lang="ru-RU" dirty="0"/>
              <a:t>интеллектуальной собственности является составной частью гражданского права. 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Право интеллектуальной собственности Российской Федерации регулирует общественные отношения, касающиеся использования некоторых нематериальных объектов, указанных в Федеральном законе 2006 года </a:t>
            </a:r>
          </a:p>
          <a:p>
            <a:r>
              <a:rPr lang="ru-RU" dirty="0"/>
              <a:t>(N 230-ФЗ) "Часть четвертая Гражданского кодекса Российской Федерации".</a:t>
            </a:r>
          </a:p>
          <a:p>
            <a:endParaRPr lang="ru-RU" dirty="0"/>
          </a:p>
          <a:p>
            <a:r>
              <a:rPr lang="ru-RU" dirty="0"/>
              <a:t>В случаях нарушения права, касающиеся интеллектуальной собственности, защищаются не только гражданским законодательством, но и уголовным правом (УК РФ), а также административным правом (Кодексом РФ об административных правонарушениях - КоАП РФ).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3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708" y="548680"/>
            <a:ext cx="8183880" cy="4896544"/>
          </a:xfrm>
        </p:spPr>
        <p:txBody>
          <a:bodyPr/>
          <a:lstStyle/>
          <a:p>
            <a:pPr algn="ctr"/>
            <a:r>
              <a:rPr lang="ru-RU" b="1" dirty="0" smtClean="0"/>
              <a:t>Суд по интеллектуальным правам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r>
              <a:rPr lang="en-GB" b="1" dirty="0"/>
              <a:t>http://ipc.arbitr.ru/</a:t>
            </a:r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" r="11107"/>
          <a:stretch/>
        </p:blipFill>
        <p:spPr bwMode="auto">
          <a:xfrm>
            <a:off x="1403648" y="1325923"/>
            <a:ext cx="6228000" cy="292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06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23" name="Объект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dirty="0"/>
              <a:t>В систему норм, регулирующих отношения в сфере интеллектуальной собственности, входят и другие законы, например Федеральные законы от 30 декабря 2008 г. № 316-ФЗ «О патентных поверенных», от 29 июля 2004 г. № 98-ФЗ «О коммерческой тайне»; от 2 июля 2013 г. № 187-ФЗ «О внесении изменений в отдельные законодательные акты Российской Федерации по вопросам защиты интеллектуальных прав в информационно-телекоммуникационных сетях».</a:t>
            </a:r>
          </a:p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388843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478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/>
          </a:bodyPr>
          <a:lstStyle/>
          <a:p>
            <a:r>
              <a:rPr lang="ru-RU" sz="3600" dirty="0"/>
              <a:t>Источником права интеллектуальной собственности являются также соответствующие международные договоры РФ. </a:t>
            </a:r>
            <a:endParaRPr lang="ru-RU" sz="3600" dirty="0" smtClean="0"/>
          </a:p>
          <a:p>
            <a:pPr algn="just"/>
            <a:endParaRPr lang="ru-RU" sz="4000" dirty="0" smtClean="0"/>
          </a:p>
          <a:p>
            <a:endParaRPr lang="ru-RU" sz="32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89040"/>
            <a:ext cx="2030759" cy="1523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29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5445224"/>
            <a:ext cx="8183880" cy="58981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 lnSpcReduction="10000"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Интеллектуальная </a:t>
            </a:r>
            <a:r>
              <a:rPr lang="ru-RU" b="1" dirty="0"/>
              <a:t>собственность </a:t>
            </a:r>
            <a:r>
              <a:rPr lang="ru-RU" dirty="0"/>
              <a:t>- </a:t>
            </a:r>
            <a:r>
              <a:rPr lang="ru-RU" sz="2500" dirty="0"/>
              <a:t>это разновидность объектов гражданских прав, существующая наряду с другими объектами: вещами, иным имуществом, результатами работ и оказанием услуг, а также нематериальными благами</a:t>
            </a:r>
            <a:r>
              <a:rPr lang="ru-RU" sz="2500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Интеллектуальной собственностью </a:t>
            </a:r>
            <a:r>
              <a:rPr lang="ru-RU" dirty="0"/>
              <a:t>являются результаты интеллектуальной деятельности и приравненные к ним средства индивидуализации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96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>
            <a:normAutofit/>
          </a:bodyPr>
          <a:lstStyle/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Виды </a:t>
            </a:r>
            <a:r>
              <a:rPr lang="ru-RU" sz="2400" b="1" dirty="0"/>
              <a:t>интеллектуальной собственности. </a:t>
            </a:r>
            <a:r>
              <a:rPr lang="ru-RU" sz="2400" b="1" dirty="0" smtClean="0"/>
              <a:t>делятся </a:t>
            </a:r>
            <a:r>
              <a:rPr lang="ru-RU" sz="2400" b="1" dirty="0"/>
              <a:t>на следующие группы: </a:t>
            </a:r>
            <a:endParaRPr lang="ru-RU" sz="2400" b="1" dirty="0" smtClean="0"/>
          </a:p>
          <a:p>
            <a:r>
              <a:rPr lang="ru-RU" dirty="0" smtClean="0"/>
              <a:t>1</a:t>
            </a:r>
            <a:r>
              <a:rPr lang="ru-RU" dirty="0"/>
              <a:t>) результаты интеллектуальной деятельности (РИД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2</a:t>
            </a:r>
            <a:r>
              <a:rPr lang="ru-RU" dirty="0"/>
              <a:t>) средства индивидуализации (СИ);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) иные виды интеллектуальной собственности.</a:t>
            </a:r>
          </a:p>
          <a:p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77506"/>
            <a:ext cx="3384376" cy="119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177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3089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Результаты интеллектуальной деятельности:</a:t>
            </a:r>
            <a:endParaRPr lang="ru-RU" b="1" dirty="0"/>
          </a:p>
          <a:p>
            <a:r>
              <a:rPr lang="ru-RU" dirty="0"/>
              <a:t>1. Произведения науки, литературы и искусства.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Исполнения, т.е. результаты деятельности артистов-исполнителей (актеров, певцов, музыкантов, танцоров и т.п.).</a:t>
            </a:r>
          </a:p>
          <a:p>
            <a:r>
              <a:rPr lang="ru-RU" dirty="0" smtClean="0"/>
              <a:t>3</a:t>
            </a:r>
            <a:r>
              <a:rPr lang="ru-RU" dirty="0"/>
              <a:t>. Изобретения. Это - технические новинки: технические решения различных видов.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Полезные модели (или "малые изобретения"). Это - технические новинки, относящиеся к устройствам (механизмам). Охраняются, как и изобретения.</a:t>
            </a:r>
          </a:p>
          <a:p>
            <a:r>
              <a:rPr lang="ru-RU" dirty="0"/>
              <a:t>5. Промышленные образцы: внешний вид промышленного изделия, имеющий художественные черты.</a:t>
            </a:r>
          </a:p>
          <a:p>
            <a:r>
              <a:rPr lang="ru-RU" dirty="0" smtClean="0"/>
              <a:t>Нормы</a:t>
            </a:r>
            <a:r>
              <a:rPr lang="ru-RU" dirty="0"/>
              <a:t>, касающиеся правовой охраны изобретений, полезных моделей и промышленных образцов, сосредоточены в главе 72 ГК РФ "Патентное право".</a:t>
            </a:r>
          </a:p>
          <a:p>
            <a:r>
              <a:rPr lang="ru-RU" dirty="0"/>
              <a:t>6. Селекционные достижения. Это - новые сорта растений и породы животных, полученные селекционным путем. </a:t>
            </a:r>
            <a:endParaRPr lang="ru-RU" dirty="0" smtClean="0"/>
          </a:p>
          <a:p>
            <a:r>
              <a:rPr lang="ru-RU" dirty="0" smtClean="0"/>
              <a:t>7</a:t>
            </a:r>
            <a:r>
              <a:rPr lang="ru-RU" dirty="0"/>
              <a:t>. Топологии интегральных микросхем: объемные системы, определяющие взаимное расположение отдельных элементов электронной микросхемы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764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640</TotalTime>
  <Words>1747</Words>
  <Application>Microsoft Office PowerPoint</Application>
  <PresentationFormat>Экран (4:3)</PresentationFormat>
  <Paragraphs>194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4" baseType="lpstr">
      <vt:lpstr>Calibri</vt:lpstr>
      <vt:lpstr>Verdana</vt:lpstr>
      <vt:lpstr>Wingdings 2</vt:lpstr>
      <vt:lpstr>Аспект</vt:lpstr>
      <vt:lpstr>АКТУАЛЬНЫЕ ПРОБЛЕМЫ ПРАВА ИНТЕЛЛЕКТУАЛЬНОЙ СОБСТВЕННОСТИ</vt:lpstr>
      <vt:lpstr>Общая характеристика прав интеллектуальной собственности: понятие и источники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50</cp:revision>
  <cp:lastPrinted>2016-08-24T14:37:58Z</cp:lastPrinted>
  <dcterms:created xsi:type="dcterms:W3CDTF">2016-08-24T07:27:15Z</dcterms:created>
  <dcterms:modified xsi:type="dcterms:W3CDTF">2021-07-22T11:23:20Z</dcterms:modified>
</cp:coreProperties>
</file>