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36CB-0F0B-4530-88A1-529FC44B7FAD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34E9-FDD8-4C99-9483-53F6CE25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923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36CB-0F0B-4530-88A1-529FC44B7FAD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34E9-FDD8-4C99-9483-53F6CE25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940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36CB-0F0B-4530-88A1-529FC44B7FAD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34E9-FDD8-4C99-9483-53F6CE25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501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36CB-0F0B-4530-88A1-529FC44B7FAD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34E9-FDD8-4C99-9483-53F6CE25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809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36CB-0F0B-4530-88A1-529FC44B7FAD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34E9-FDD8-4C99-9483-53F6CE25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470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36CB-0F0B-4530-88A1-529FC44B7FAD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34E9-FDD8-4C99-9483-53F6CE25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730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36CB-0F0B-4530-88A1-529FC44B7FAD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34E9-FDD8-4C99-9483-53F6CE25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586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36CB-0F0B-4530-88A1-529FC44B7FAD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34E9-FDD8-4C99-9483-53F6CE25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49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36CB-0F0B-4530-88A1-529FC44B7FAD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34E9-FDD8-4C99-9483-53F6CE25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699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36CB-0F0B-4530-88A1-529FC44B7FAD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34E9-FDD8-4C99-9483-53F6CE25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04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36CB-0F0B-4530-88A1-529FC44B7FAD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934E9-FDD8-4C99-9483-53F6CE25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817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136CB-0F0B-4530-88A1-529FC44B7FAD}" type="datetimeFigureOut">
              <a:rPr lang="ru-RU" smtClean="0"/>
              <a:t>05.08.2021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934E9-FDD8-4C99-9483-53F6CE25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145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ase.garant.ru/10164072/7/#block_142" TargetMode="External"/><Relationship Id="rId2" Type="http://schemas.openxmlformats.org/officeDocument/2006/relationships/hyperlink" Target="http://base.garant.ru/10164072/6/#block_140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base.garant.ru/10164072/70/#block_41225" TargetMode="External"/><Relationship Id="rId4" Type="http://schemas.openxmlformats.org/officeDocument/2006/relationships/hyperlink" Target="http://base.garant.ru/10164072/7/#block_149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base.garant.ru/10164072/4/#block_57" TargetMode="External"/><Relationship Id="rId2" Type="http://schemas.openxmlformats.org/officeDocument/2006/relationships/hyperlink" Target="http://base.garant.ru/10164072/62/#block_1110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base.garant.ru/12115482/3/#block_3300" TargetMode="External"/><Relationship Id="rId2" Type="http://schemas.openxmlformats.org/officeDocument/2006/relationships/hyperlink" Target="http://base.garant.ru/10200300/5/#block_33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base.garant.ru/12122218/4/#block_16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86854"/>
            <a:ext cx="9144000" cy="928047"/>
          </a:xfrm>
        </p:spPr>
        <p:txBody>
          <a:bodyPr/>
          <a:lstStyle/>
          <a:p>
            <a:r>
              <a:rPr lang="ru-RU" b="1" i="1" dirty="0" smtClean="0"/>
              <a:t>Презентация Лекции </a:t>
            </a:r>
            <a:r>
              <a:rPr lang="ru-RU" b="1" i="1" dirty="0" smtClean="0"/>
              <a:t>№ 6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0753" y="3002507"/>
            <a:ext cx="10809026" cy="2255293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6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Вопросы теории и практики объектов гражданских прав </a:t>
            </a:r>
            <a:endParaRPr lang="ru-RU" sz="6000" i="1" dirty="0"/>
          </a:p>
        </p:txBody>
      </p:sp>
    </p:spTree>
    <p:extLst>
      <p:ext uri="{BB962C8B-B14F-4D97-AF65-F5344CB8AC3E}">
        <p14:creationId xmlns:p14="http://schemas.microsoft.com/office/powerpoint/2010/main" val="41361722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6057" y="409303"/>
            <a:ext cx="11042469" cy="589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0385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7.ПО УТРАЧИВАНИЮ В ПРОЦЕССЕ ИСПОЛЬЗОВАНИЯ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По­требляемые вещи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утрачивающиеся в процессе их ис­пользования, например сырье для производства или строительные материалы. Такие вещи не могут быть предметом временного поль­зования, ибо их невозможно вернуть первоначальному владельцу. Они могут лишь отчуждаться в пользу других лиц. Потребляемы­ми вещами могут быть только движимости. </a:t>
            </a: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Непотребляемые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вещи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 использовании изнашиваются (амортизируются) постепенно, частично, в течение определенного длительного времени (напри­мер, недвижимость, оборудование). Это дает им возможность слу­жить предметом аренды, доверительного управления и других сде­лок по временному пользованию чужим имуществом. В некоторых сделках, напротив, предметом могут быть только потребляемые вещи (например, в договоре займа).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0605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8937" y="409303"/>
            <a:ext cx="1092925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ПЛОДЫ, ПРОДУКЦИЯ И ДОХОДЫ - ст.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175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ГК </a:t>
            </a:r>
          </a:p>
          <a:p>
            <a:pPr indent="457200" algn="ctr">
              <a:lnSpc>
                <a:spcPct val="115000"/>
              </a:lnSpc>
              <a:spcAft>
                <a:spcPts val="0"/>
              </a:spcAft>
            </a:pPr>
            <a:endParaRPr lang="ru-RU" sz="20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полученные в результате использования вещи, независимо от того, кто использует такую вещь, принадлежат собственнику вещи, если иное не </a:t>
            </a:r>
            <a:r>
              <a:rPr lang="ru-RU" sz="20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предусм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законом, иными правовыми актами, договором или не вытекает из существа отношений.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Плоды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результат органического, естественного приращения вещей (урожай, приплод скота или пти­цы). При этом речь идет об отделимых (точнее, об отделенных) приращениях, ибо неотделенные приращения (плоды) являются составной частью вещи. </a:t>
            </a: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Продукция —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техническое (в этом смысле — искусственное) приращение имущества, полученное в результате его производи­тельного использования (например, готовая продукция какого-либо завода). В данном случае под продукцией понимаются вещи или овеществленные результаты работ или услуг (в частности, результат ремонта или иного улучшения вещи).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Доходы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эконо­мическое приращение имущества, прежде всего в виде денег (дохо­ды от акций или по вкладу, проценты от пользования чужими де­нежными средствами и т. п.). 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28723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6389" y="357051"/>
            <a:ext cx="10937965" cy="610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0385"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ОДУШЕВЛЁННЫЕ И НЕОДУЩЕВЛЁННЫЕ ВЕЩИ - ст. 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176 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ГК</a:t>
            </a:r>
          </a:p>
          <a:p>
            <a:pPr indent="540385" algn="ctr">
              <a:lnSpc>
                <a:spcPct val="115000"/>
              </a:lnSpc>
              <a:spcAft>
                <a:spcPts val="0"/>
              </a:spcAft>
            </a:pP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животным применяются общие правила об имуществе постольку, поскольку законом или иными пр. актами не установлено иное.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осуществлении прав не допускается жестокое обращение с животными, противоречащее гуманности.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8035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1223" y="409303"/>
            <a:ext cx="11277600" cy="6421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0385"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ДЕНЬГИ – </a:t>
            </a: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Денежные знаки (купюры) и монеты -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наличные деньги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движимые вещи, как правило, они рассматриваются в качестве вещей, определяемых родовыми признаками (хотя воз­можна и их индивидуализация), а также потребляемых. В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ДНР российский рубль является законным платежным средством, обязательным к приему по нарицательной стоимости на всей территории..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Главная функция денег — служить средством платежа. В граж­данском обороте деньги оцениваются количеством выраженных в них единиц, а не числом банкнот или монет. Рубль является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един­ственным законным платежным средством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территории РФ, и потому выражающие его платежеспособные банкноты и монеты обязательны к приему во все виды платежей по их нарицательной стоимости. 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Вместе с тем деньги могут выступать и в роли особого това­ра — самостоятельного предмета некоторых сделок, например зай­ма и кредита (ибо последний, по сути, представляет собой торгов­лю деньгами). Наличные деньги не могут быть истребованы от их добросовестного приобретателя (п. 3 ст.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361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ГК), в том числе и при условии их индивидуализации.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Безналичные деньги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широко используются в оборо­те и в качестве платежного средства, и в качестве особого товара. Они выполняют обычные функции денег. Поэтому </a:t>
            </a:r>
            <a:r>
              <a:rPr lang="ru-RU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экономическом смысле под деньгами понимается не только наличность, но и средства, числящиеся на банковских счетах и в депозитах.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Однако по своей юридической (гражданско-правовой) приро­де безналичные деньги являются не вещами, а правами требова­ния (для их обозначения гражданское законодательство обычно использует термин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денежные средства).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31511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40" y="435429"/>
            <a:ext cx="11051177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ОБЪЕКТЫ ИНТЕЛЛЕКТУАЛЬНЫХ ПРАВ</a:t>
            </a:r>
          </a:p>
          <a:p>
            <a:pPr algn="ctr">
              <a:spcAft>
                <a:spcPts val="0"/>
              </a:spcAft>
            </a:pP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Статья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1316.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Результатами интеллектуальной деятельности и приравненными к ним средствами индивидуализации юридических лиц, товаров, работ, услуг и предприятий, которым предоставляется правовая охрана (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интеллектуальной собственностью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являются: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3230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авторское право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1) произведения науки, литературы и искусства;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3230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 программы для электронных вычислительных машин (программы для ЭВМ);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3230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3) базы данных;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3230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смежные права -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4) исполнения;  5) фонограммы; 6) сообщение в эфир или по кабелю радио- или телепередач (вещание организаций эфирного или кабельного вещания);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3230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патентное право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7) изобретения; 8) полезные модели; 9) промышленные образцы;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3230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10) селекционные достижения;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3230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11) топологии интегральных микросхем;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права на  средства индивидуализации </a:t>
            </a:r>
            <a:r>
              <a:rPr lang="ru-RU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ю.л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., продукции, работ и услуг -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13) фирменные наименования; 14) товарные знаки и знаки обслуживания; 15) наименования мест происхождения товаров;  16) коммерческие обозначения.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 algn="just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12) секреты производства (ноу-хау);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199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9252" y="1555715"/>
            <a:ext cx="1091184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1.Понятие гражданских правоотношений.</a:t>
            </a: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2.Классификация </a:t>
            </a:r>
            <a:r>
              <a:rPr lang="ru-RU" sz="4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гражданских правоотношений.</a:t>
            </a:r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3.Деньги как объекты </a:t>
            </a:r>
            <a:r>
              <a:rPr lang="ru-RU" sz="4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гражданских правоотношений.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371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2777" y="574766"/>
            <a:ext cx="10502537" cy="610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0385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ОБЪЕКТЫ ГРАЖДАНСКИХ ПРАВООТНОШЕНИЙ 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</a:p>
          <a:p>
            <a:pPr indent="540385" algn="ctr">
              <a:lnSpc>
                <a:spcPct val="115000"/>
              </a:lnSpc>
              <a:spcAft>
                <a:spcPts val="0"/>
              </a:spcAft>
            </a:pP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различные матери­альные (в том числе вещественные) и нематериальные (идеаль­ные) блага либо процесс их создания, составляющие предмет де­ятельности субъектов гражданского права.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объектов гражданских правоотношений 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1.Материальные блага: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1)имущество -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вещи, включая </a:t>
            </a:r>
            <a:r>
              <a:rPr lang="ru-RU" sz="2000" strike="noStrike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наличные деньги</a:t>
            </a:r>
            <a:r>
              <a:rPr lang="ru-RU" sz="20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000" strike="noStrike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документарные ценные бумаги</a:t>
            </a:r>
            <a:r>
              <a:rPr lang="ru-RU" sz="20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права требования, «бестелесное </a:t>
            </a:r>
            <a:r>
              <a:rPr lang="ru-RU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имущество»,в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том числе безналичные денежные средства, </a:t>
            </a:r>
            <a:r>
              <a:rPr lang="ru-RU" sz="2000" strike="noStrike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бездокументарные ценные бумаги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имущественные права </a:t>
            </a: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обязанности (долги)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2)действия и их результаты –результаты  а) работы, б) услуги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2.Нематериальные блага: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1)</a:t>
            </a:r>
            <a:r>
              <a:rPr lang="ru-RU" sz="2000" strike="noStrike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охраняемые результаты интеллектуальной деятельности и приравненные к ним средства индивидуализации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(интеллектуальная собственность)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нематериальные блага - личные неимущес­твенные блага, пользующиеся гражданско-правовой защитой.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7394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1223" y="426720"/>
            <a:ext cx="11164388" cy="688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0385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ВЕЩИ КАК ОБЪЕКТЫ ГРАЖДАНСКИХ ПРАВООТНОШЕНИЙ</a:t>
            </a:r>
          </a:p>
          <a:p>
            <a:pPr indent="540385" algn="ctr"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материальные, физически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осязаемые </a:t>
            </a:r>
            <a:r>
              <a:rPr lang="ru-RU" sz="2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объекты, имеющие экономическую форму товара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1.По участию в обороте - ст.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165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ГК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Оборотоспособность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вещей -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способность служить объектом имущественного оборота (различных сделок) и менять своих владельцев (собственников).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вещи, разрешенные в обо­роте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могут свободно отчуждаться или переходить от одного лица к другому в порядке универсального правопреемства (</a:t>
            </a:r>
            <a:r>
              <a:rPr lang="ru-RU" sz="2000" u="none" strike="noStrike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наследование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000" u="none" strike="noStrike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реорганизация юридического лица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либо иным способом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б)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ограниченно </a:t>
            </a:r>
            <a:r>
              <a:rPr lang="ru-RU" sz="2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оборотоспособные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вещи - 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могут принадлежать лишь определенным участ­никам оборота (например, большинство видов вооружения, за ис­ключением некоторых видов стрелкового и холодного оружия) либо находиться в обороте по специальному разрешению пуб­личной власти (например, иностранная валюта и валютные цен­ности)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в)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вещи изъятые из оборота -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могут слу­жить предметом сделок и изменять собственника (на­пример, относится большинство природных ресурсов (богатства континентального шельфа и морской экономической зоны, участ­ки недр, многие виды земельных участков и водных объектов, природные целебные источники и др.). Собственником таких вещей может являться только государство, как правило федеральное.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9308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2480" y="513806"/>
            <a:ext cx="11042469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2.ПО СВЯЗАННОСТИ С ЗЕМЛЁЙ          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(ст.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166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ГК) </a:t>
            </a:r>
          </a:p>
          <a:p>
            <a:pPr indent="457200" algn="ctr">
              <a:lnSpc>
                <a:spcPct val="115000"/>
              </a:lnSpc>
              <a:spcAft>
                <a:spcPts val="0"/>
              </a:spcAft>
            </a:pP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недвижимости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земельные участки, участки недр и все, что прочно связано с землей, то есть объекты, перемещение которых без несоразмерного ущерба их назначению невозможно, в том числе здания, сооружения, объекты незавершенного строительства.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недвижимым вещам относятся также подлежащие гос. регистрации </a:t>
            </a:r>
            <a:r>
              <a:rPr lang="ru-RU" sz="2800" u="none" strike="noStrike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воздушные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800" u="none" strike="noStrike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морские суда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800" u="none" strike="noStrike" dirty="0" smtClean="0">
                <a:solidFill>
                  <a:srgbClr val="008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суда внутреннего плавания</a:t>
            </a: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Законом к недвижимым вещам может быть отнесено и иное имущество.</a:t>
            </a: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движи­мые вещи -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любые вещи, не отнесенные им к недвижимости (п. 2 ст.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166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ГК).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1293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0229" y="365760"/>
            <a:ext cx="10920548" cy="6407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0385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3.ПО ОПРЕДЕЛЕННОСТИ 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Индивидуально определенные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вещи отличаются конкретными, только им присущими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характеристиками,признаются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юридически незаменимыми.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случае гибели или порчи таких вещей от обя­занного лица можно требовать лишь возмещения убытков, но не предоставления аналогичных вещей. Вместе с тем только индиви­дуально определенные вещи можно истребовать от обязанного лица в натуре.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Вещи, определенные родовыми признаками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характеризуются числом, весом, ме­рой и т. п., т. е. рассматриваются как известное количество вещей одного и того же рода,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юридически за­менимы.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Поэтому неисполнение обязательства по их передаче по общему правилу дает возможность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управомоченному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лицу требовать предоставления такого же количества аналогичных ве­щей, но исключает возможность истребования в натуре тех же са­мых вещей.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6277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5691" y="522514"/>
            <a:ext cx="10624458" cy="582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0385"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ВОЗМОЖНОСТИ РАЗДЕЛА В НАТУРЕ БЕЗ ИЗМЕНЕНИ ПЕРВОНАЧПЛЬНОГО СОСТОЯНИЯ - 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ст.169</a:t>
            </a:r>
            <a:endParaRPr lang="ru-RU" sz="28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40385" algn="ctr">
              <a:lnSpc>
                <a:spcPct val="115000"/>
              </a:lnSpc>
              <a:spcAft>
                <a:spcPts val="0"/>
              </a:spcAft>
            </a:pP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юридической точки зрения вещи могут быть также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делимы­ми и неделимыми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(хотя в физическом смысле делима всякая вещь).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endParaRPr lang="ru-RU" sz="28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Неделимые вещи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вещь, раздел которой в натуре невозможен без разрушения, повреждения вещи или изменения ее назначения и которая выступает в обороте как единый объект вещных прав, является неделимой вещью и в том случае, если она имеет составные части.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4678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103" y="470263"/>
            <a:ext cx="10807337" cy="640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0385"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ПО УЧАСТИЮ В ОБОРОТЕ СОВОКУПНОСТИ ПРЕДМЕТОВ - ст. 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173 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ГК</a:t>
            </a:r>
          </a:p>
          <a:p>
            <a:pPr indent="540385" algn="ctr">
              <a:lnSpc>
                <a:spcPct val="115000"/>
              </a:lnSpc>
              <a:spcAft>
                <a:spcPts val="0"/>
              </a:spcAft>
            </a:pP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Сложные вещи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делимы как физически, так и юри­дически - 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различные вещи соединены таким образом, который предполагает их использование по общему назначению (сложная вещь), то действие сделки, совершенной по поводу сложной вещи, распространяется на все входящие в нее вещи, поскольку условиями сделки не </a:t>
            </a:r>
            <a:r>
              <a:rPr lang="ru-RU" sz="28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предусм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иное.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(например, столовый сервиз, мебельный гарнитур, имущество фермерского хозяйства и т. д.). 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Юридическое значение выделения сложных вещей состоит в том, что они являются предметом оборота как целое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93393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4434" y="444137"/>
            <a:ext cx="10937966" cy="617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0385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6.ПО ОБСЛУЖИВАНИЮ ОДНОЙ ВЕЩИ ДРУГОЙ - ст. 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174 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ГК</a:t>
            </a:r>
          </a:p>
          <a:p>
            <a:pPr indent="540385" algn="ctr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-главные вещи и принадлежности.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Принадлежность призва­на служить главной вещи и связана с ней общим назначением. Поэтому она по общему правилу следует судьбе главной вещи, если только иное прямо не установлено договором. При этом не имеет значения относительная стоимость этих вещей (на­пример, дорогая рама, заключающая в себе копию картины, все равно остается принадлежностью). Главная вещь и принадлежность не являются сложной вещью, а принадлежность нельзя рассматривать как составную часть глав­ной вещи. Каждая из этих вещей является вполне самостоятельной и имеет собственное назначение. 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53661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1229</Words>
  <Application>Microsoft Office PowerPoint</Application>
  <PresentationFormat>Широкоэкранный</PresentationFormat>
  <Paragraphs>79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Лекции № 6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Admin</cp:lastModifiedBy>
  <cp:revision>27</cp:revision>
  <cp:lastPrinted>2021-08-05T17:25:30Z</cp:lastPrinted>
  <dcterms:created xsi:type="dcterms:W3CDTF">2015-09-08T18:02:42Z</dcterms:created>
  <dcterms:modified xsi:type="dcterms:W3CDTF">2021-08-05T17:27:29Z</dcterms:modified>
</cp:coreProperties>
</file>